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7" r:id="rId6"/>
    <p:sldId id="300" r:id="rId7"/>
    <p:sldId id="298" r:id="rId8"/>
    <p:sldId id="299" r:id="rId9"/>
    <p:sldId id="301" r:id="rId10"/>
    <p:sldId id="296" r:id="rId11"/>
    <p:sldId id="302" r:id="rId12"/>
    <p:sldId id="303" r:id="rId13"/>
    <p:sldId id="30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154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5022897" cy="1630907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SCAN: Learning to Classify Images without Labels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Presenter: Michael Sidorov (M.Sc.)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60C9-9F25-43ED-9F0E-D0C89DEF5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180" y="2743200"/>
            <a:ext cx="3169640" cy="1371600"/>
          </a:xfrm>
        </p:spPr>
        <p:txBody>
          <a:bodyPr/>
          <a:lstStyle/>
          <a:p>
            <a:r>
              <a:rPr lang="en-US" dirty="0"/>
              <a:t>Questions?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70813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4F232-2E51-45B7-AE04-13858E5BB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Goals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525AF-F6E3-4F8C-8F82-1F705B23D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Recognize items within an image</a:t>
            </a:r>
          </a:p>
          <a:p>
            <a:r>
              <a:rPr lang="en-US" dirty="0"/>
              <a:t>Cluster similar objects together</a:t>
            </a:r>
          </a:p>
          <a:p>
            <a:r>
              <a:rPr lang="en-US" dirty="0"/>
              <a:t>Track items in frame</a:t>
            </a:r>
          </a:p>
          <a:p>
            <a:r>
              <a:rPr lang="en-US" dirty="0"/>
              <a:t>Interpret situations based on the items</a:t>
            </a:r>
          </a:p>
          <a:p>
            <a:r>
              <a:rPr lang="en-US" dirty="0"/>
              <a:t>etc.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059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5696-4BF3-464F-9AF4-28D50596A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Neural Networks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39C4591-370F-41D2-9F3B-4D68F966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256" y="1294446"/>
            <a:ext cx="4414438" cy="42872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9CA3-725D-49D5-9613-962D2DBD6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US" dirty="0"/>
              <a:t>A very basic (even too simplified to the verge of triviality) model of a neuron</a:t>
            </a:r>
          </a:p>
          <a:p>
            <a:r>
              <a:rPr lang="en-US" dirty="0"/>
              <a:t>Based on the idea of summation of signals to produce the required output</a:t>
            </a:r>
          </a:p>
          <a:p>
            <a:r>
              <a:rPr lang="en-US" dirty="0"/>
              <a:t>Training is performed in a forward-backward fashion</a:t>
            </a:r>
          </a:p>
          <a:p>
            <a:r>
              <a:rPr lang="en-US" dirty="0"/>
              <a:t>Suitable for a tabular data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2476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0AAE8-EBE6-4C30-A395-95EB16FD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10345-A7AE-4823-97B8-203BB506E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Complexity (mainly when dealing with images)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Cost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Time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2891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6C18F-5C5A-4CDD-9000-3501C4BB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949" y="612843"/>
            <a:ext cx="2691351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1) ConvNets</a:t>
            </a:r>
            <a:endParaRPr lang="LID4096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7C958-0235-45B6-A4D2-7BA97FF41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Assumes locality in space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Weight number is sub-exponential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Allow good generalization</a:t>
            </a:r>
          </a:p>
          <a:p>
            <a:r>
              <a:rPr 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Allow visualization of the process</a:t>
            </a:r>
            <a:endParaRPr lang="LID4096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D688D7B-F049-445B-BFE1-A4A13263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22" y="1923250"/>
            <a:ext cx="7237877" cy="30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27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5B4A0-F3EA-46F9-A9DE-4232C9F7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/>
              <a:t>2, 3) SCAN Algorithm</a:t>
            </a:r>
            <a:endParaRPr lang="LID4096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B8C16-8311-4792-900F-99F8EE1E4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Clusters images automatically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Assigns reliable </a:t>
            </a:r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lables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 each cluster</a:t>
            </a:r>
          </a:p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Cuts the cost and alleviates the time required to achieve good clustering</a:t>
            </a:r>
            <a:endParaRPr lang="LID4096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2625FF-75C4-4F52-B80A-3AFF9ABE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401" y="882398"/>
            <a:ext cx="6629918" cy="51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AF487-4EB9-4E55-87B0-128531D2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SCAN: Main Idea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C391A-35E8-440F-98B7-5A4D566B1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Similar images should be similar after transformation is applied (i.e., in the latent space)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Similar images should belong to the same class in the latent space</a:t>
            </a:r>
          </a:p>
          <a:p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F29B5A-7410-4810-8003-56BF5AD2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697" y="2482899"/>
            <a:ext cx="2994997" cy="577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6691E6-94BE-46F0-9249-FBD74AA7A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697" y="3710529"/>
            <a:ext cx="5097552" cy="130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6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11328-19F1-4CBD-917B-478D1EAC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SCAN: Example</a:t>
            </a:r>
            <a:endParaRPr lang="LID4096" dirty="0"/>
          </a:p>
        </p:txBody>
      </p:sp>
      <p:pic>
        <p:nvPicPr>
          <p:cNvPr id="5" name="Picture 4" descr="A picture containing cat, sitting, looking, mammal&#10;&#10;Description automatically generated">
            <a:extLst>
              <a:ext uri="{FF2B5EF4-FFF2-40B4-BE49-F238E27FC236}">
                <a16:creationId xmlns:a16="http://schemas.microsoft.com/office/drawing/2014/main" id="{ED51E7A4-D279-4194-BAEA-EC75477A8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631" y="1510299"/>
            <a:ext cx="6369078" cy="223958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53193DD-E237-4440-89D6-5108E61D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06" y="3932423"/>
            <a:ext cx="3718370" cy="2614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8AC597-E921-4901-A727-600FCA8BE9F9}"/>
                  </a:ext>
                </a:extLst>
              </p:cNvPr>
              <p:cNvSpPr txBox="1"/>
              <p:nvPr/>
            </p:nvSpPr>
            <p:spPr>
              <a:xfrm>
                <a:off x="6165911" y="4009937"/>
                <a:ext cx="2573043" cy="37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Latent Space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LID4096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8AC597-E921-4901-A727-600FCA8BE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911" y="4009937"/>
                <a:ext cx="2573043" cy="376919"/>
              </a:xfrm>
              <a:prstGeom prst="rect">
                <a:avLst/>
              </a:prstGeom>
              <a:blipFill>
                <a:blip r:embed="rId4"/>
                <a:stretch>
                  <a:fillRect l="-1891" t="-8065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83A4AC0-E2D3-43E1-9436-126E8B521CB9}"/>
              </a:ext>
            </a:extLst>
          </p:cNvPr>
          <p:cNvSpPr/>
          <p:nvPr/>
        </p:nvSpPr>
        <p:spPr>
          <a:xfrm>
            <a:off x="6174300" y="4446165"/>
            <a:ext cx="3825380" cy="1996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40DB217-E018-42AF-B8DF-57AD933B942E}"/>
              </a:ext>
            </a:extLst>
          </p:cNvPr>
          <p:cNvSpPr/>
          <p:nvPr/>
        </p:nvSpPr>
        <p:spPr>
          <a:xfrm>
            <a:off x="1767880" y="3749879"/>
            <a:ext cx="679508" cy="1825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998E057-0B06-4E05-8E25-8DC1A0C3E181}"/>
              </a:ext>
            </a:extLst>
          </p:cNvPr>
          <p:cNvSpPr/>
          <p:nvPr/>
        </p:nvSpPr>
        <p:spPr>
          <a:xfrm rot="16200000">
            <a:off x="4940792" y="4571253"/>
            <a:ext cx="679508" cy="17707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CA87FA4-CFF6-430C-9773-97AC4B95AC14}"/>
              </a:ext>
            </a:extLst>
          </p:cNvPr>
          <p:cNvSpPr/>
          <p:nvPr/>
        </p:nvSpPr>
        <p:spPr>
          <a:xfrm>
            <a:off x="8211288" y="5241771"/>
            <a:ext cx="183788" cy="15205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B4691C0E-B471-487F-8035-67C778D8E642}"/>
              </a:ext>
            </a:extLst>
          </p:cNvPr>
          <p:cNvSpPr/>
          <p:nvPr/>
        </p:nvSpPr>
        <p:spPr>
          <a:xfrm>
            <a:off x="7509348" y="5996793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3F402CE6-2374-4350-9BF4-39DE0CBA9D37}"/>
              </a:ext>
            </a:extLst>
          </p:cNvPr>
          <p:cNvSpPr/>
          <p:nvPr/>
        </p:nvSpPr>
        <p:spPr>
          <a:xfrm>
            <a:off x="6711968" y="6168105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DCCAC95E-61DC-4B2D-BE31-5F5DD1822529}"/>
              </a:ext>
            </a:extLst>
          </p:cNvPr>
          <p:cNvSpPr/>
          <p:nvPr/>
        </p:nvSpPr>
        <p:spPr>
          <a:xfrm>
            <a:off x="7509348" y="4587309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90D1F665-304C-4EFA-A8DD-57E032E4EB52}"/>
              </a:ext>
            </a:extLst>
          </p:cNvPr>
          <p:cNvSpPr/>
          <p:nvPr/>
        </p:nvSpPr>
        <p:spPr>
          <a:xfrm>
            <a:off x="9371977" y="5241771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BD53E1AC-598F-4ADC-96EE-A0615A6DE620}"/>
              </a:ext>
            </a:extLst>
          </p:cNvPr>
          <p:cNvSpPr/>
          <p:nvPr/>
        </p:nvSpPr>
        <p:spPr>
          <a:xfrm>
            <a:off x="6611916" y="5266818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C28B24B7-6576-4211-AE03-6615F2B44F7F}"/>
              </a:ext>
            </a:extLst>
          </p:cNvPr>
          <p:cNvSpPr/>
          <p:nvPr/>
        </p:nvSpPr>
        <p:spPr>
          <a:xfrm>
            <a:off x="9605400" y="6139380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171C6EE1-4BF0-4FF5-A900-41955CFD296D}"/>
              </a:ext>
            </a:extLst>
          </p:cNvPr>
          <p:cNvSpPr/>
          <p:nvPr/>
        </p:nvSpPr>
        <p:spPr>
          <a:xfrm>
            <a:off x="6981928" y="4624052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B126BA3B-8949-4CA5-B7DA-2C3924DEC2DF}"/>
              </a:ext>
            </a:extLst>
          </p:cNvPr>
          <p:cNvSpPr/>
          <p:nvPr/>
        </p:nvSpPr>
        <p:spPr>
          <a:xfrm>
            <a:off x="8078601" y="6189428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886C4D42-BD32-4205-8FE1-3FE42876A1A3}"/>
              </a:ext>
            </a:extLst>
          </p:cNvPr>
          <p:cNvSpPr/>
          <p:nvPr/>
        </p:nvSpPr>
        <p:spPr>
          <a:xfrm>
            <a:off x="9463871" y="4598215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E07F18C-053A-484B-85D4-E8A30C7A7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774" y="2532170"/>
            <a:ext cx="2832244" cy="545712"/>
          </a:xfrm>
          <a:prstGeom prst="rect">
            <a:avLst/>
          </a:prstGeom>
        </p:spPr>
      </p:pic>
      <p:sp>
        <p:nvSpPr>
          <p:cNvPr id="26" name="Thought Bubble: Cloud 25">
            <a:extLst>
              <a:ext uri="{FF2B5EF4-FFF2-40B4-BE49-F238E27FC236}">
                <a16:creationId xmlns:a16="http://schemas.microsoft.com/office/drawing/2014/main" id="{AB1DB705-8228-43FD-8A6E-0123BB86B0E7}"/>
              </a:ext>
            </a:extLst>
          </p:cNvPr>
          <p:cNvSpPr/>
          <p:nvPr/>
        </p:nvSpPr>
        <p:spPr>
          <a:xfrm>
            <a:off x="7401768" y="1598840"/>
            <a:ext cx="3942342" cy="246278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689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FBC4-EE24-4095-8C8B-46709155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SCAN: Example (cont.)</a:t>
            </a:r>
            <a:endParaRPr lang="LID4096" dirty="0"/>
          </a:p>
        </p:txBody>
      </p:sp>
      <p:pic>
        <p:nvPicPr>
          <p:cNvPr id="4" name="Picture 3" descr="A picture containing cat, sitting, looking, mammal&#10;&#10;Description automatically generated">
            <a:extLst>
              <a:ext uri="{FF2B5EF4-FFF2-40B4-BE49-F238E27FC236}">
                <a16:creationId xmlns:a16="http://schemas.microsoft.com/office/drawing/2014/main" id="{9048C95F-3053-4B4E-866B-1B6A1F6CC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30" y="1673522"/>
            <a:ext cx="4244717" cy="149258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31990D9-79AC-47D4-9995-2928E247E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56" y="3664605"/>
            <a:ext cx="3718370" cy="26140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FC975-3FA1-4F9D-8B10-006AA27F3C45}"/>
                  </a:ext>
                </a:extLst>
              </p:cNvPr>
              <p:cNvSpPr txBox="1"/>
              <p:nvPr/>
            </p:nvSpPr>
            <p:spPr>
              <a:xfrm>
                <a:off x="654338" y="3166106"/>
                <a:ext cx="2573043" cy="376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Latent Space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endParaRPr lang="LID4096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6FC975-3FA1-4F9D-8B10-006AA27F3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38" y="3166106"/>
                <a:ext cx="2573043" cy="376919"/>
              </a:xfrm>
              <a:prstGeom prst="rect">
                <a:avLst/>
              </a:prstGeom>
              <a:blipFill>
                <a:blip r:embed="rId4"/>
                <a:stretch>
                  <a:fillRect l="-1896" t="-6452" b="-2419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F3C4BE-4E06-4ED7-B91C-027CD50CAB76}"/>
              </a:ext>
            </a:extLst>
          </p:cNvPr>
          <p:cNvSpPr/>
          <p:nvPr/>
        </p:nvSpPr>
        <p:spPr>
          <a:xfrm>
            <a:off x="465396" y="3543025"/>
            <a:ext cx="3825380" cy="1996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48F72FF-512A-4C57-84F4-C890D84C5FB4}"/>
              </a:ext>
            </a:extLst>
          </p:cNvPr>
          <p:cNvSpPr/>
          <p:nvPr/>
        </p:nvSpPr>
        <p:spPr>
          <a:xfrm>
            <a:off x="2699715" y="4397940"/>
            <a:ext cx="183788" cy="152051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A4EED767-3BFD-4C99-98B2-AF40C0575D80}"/>
              </a:ext>
            </a:extLst>
          </p:cNvPr>
          <p:cNvSpPr/>
          <p:nvPr/>
        </p:nvSpPr>
        <p:spPr>
          <a:xfrm>
            <a:off x="3113238" y="4279910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D4618A30-2E3B-475E-B26E-9CA9904E1EBE}"/>
              </a:ext>
            </a:extLst>
          </p:cNvPr>
          <p:cNvSpPr/>
          <p:nvPr/>
        </p:nvSpPr>
        <p:spPr>
          <a:xfrm>
            <a:off x="2212962" y="4600624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4E14F251-8C48-4121-BA88-56B380E4FD70}"/>
              </a:ext>
            </a:extLst>
          </p:cNvPr>
          <p:cNvSpPr/>
          <p:nvPr/>
        </p:nvSpPr>
        <p:spPr>
          <a:xfrm>
            <a:off x="2607821" y="4139623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23D0D189-1449-4A10-90C9-86946A5172D2}"/>
              </a:ext>
            </a:extLst>
          </p:cNvPr>
          <p:cNvSpPr/>
          <p:nvPr/>
        </p:nvSpPr>
        <p:spPr>
          <a:xfrm>
            <a:off x="2884586" y="4397940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Star: 5 Points 13">
            <a:extLst>
              <a:ext uri="{FF2B5EF4-FFF2-40B4-BE49-F238E27FC236}">
                <a16:creationId xmlns:a16="http://schemas.microsoft.com/office/drawing/2014/main" id="{03211BD7-B7EB-4E5A-9A06-725DF3141064}"/>
              </a:ext>
            </a:extLst>
          </p:cNvPr>
          <p:cNvSpPr/>
          <p:nvPr/>
        </p:nvSpPr>
        <p:spPr>
          <a:xfrm>
            <a:off x="2286192" y="4272374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8467E0AE-1EFF-46E6-AC76-B72251709E6C}"/>
              </a:ext>
            </a:extLst>
          </p:cNvPr>
          <p:cNvSpPr/>
          <p:nvPr/>
        </p:nvSpPr>
        <p:spPr>
          <a:xfrm>
            <a:off x="2750816" y="4656257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FB677D67-6F5E-4461-B656-2D63FCB4D143}"/>
              </a:ext>
            </a:extLst>
          </p:cNvPr>
          <p:cNvSpPr/>
          <p:nvPr/>
        </p:nvSpPr>
        <p:spPr>
          <a:xfrm>
            <a:off x="2475134" y="4422986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0F436CBF-38CD-4804-9986-01ADE41838F4}"/>
              </a:ext>
            </a:extLst>
          </p:cNvPr>
          <p:cNvSpPr/>
          <p:nvPr/>
        </p:nvSpPr>
        <p:spPr>
          <a:xfrm>
            <a:off x="2514772" y="4740110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3B27E80A-E2B7-4CEF-B324-0E75E44F0E49}"/>
              </a:ext>
            </a:extLst>
          </p:cNvPr>
          <p:cNvSpPr/>
          <p:nvPr/>
        </p:nvSpPr>
        <p:spPr>
          <a:xfrm>
            <a:off x="2883503" y="4139623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8CE2C99-20C5-4B99-BC9E-D8C9DCB5DE0F}"/>
              </a:ext>
            </a:extLst>
          </p:cNvPr>
          <p:cNvSpPr/>
          <p:nvPr/>
        </p:nvSpPr>
        <p:spPr>
          <a:xfrm>
            <a:off x="2072081" y="4030174"/>
            <a:ext cx="1333849" cy="96473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BE73FB91-948D-43BD-A06B-57663FE08CA8}"/>
              </a:ext>
            </a:extLst>
          </p:cNvPr>
          <p:cNvSpPr/>
          <p:nvPr/>
        </p:nvSpPr>
        <p:spPr>
          <a:xfrm>
            <a:off x="1185118" y="4857011"/>
            <a:ext cx="183788" cy="152051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Star: 5 Points 20">
            <a:extLst>
              <a:ext uri="{FF2B5EF4-FFF2-40B4-BE49-F238E27FC236}">
                <a16:creationId xmlns:a16="http://schemas.microsoft.com/office/drawing/2014/main" id="{9BF6AD29-5DA0-4086-AD09-791457F21427}"/>
              </a:ext>
            </a:extLst>
          </p:cNvPr>
          <p:cNvSpPr/>
          <p:nvPr/>
        </p:nvSpPr>
        <p:spPr>
          <a:xfrm>
            <a:off x="1598641" y="4738981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Star: 5 Points 21">
            <a:extLst>
              <a:ext uri="{FF2B5EF4-FFF2-40B4-BE49-F238E27FC236}">
                <a16:creationId xmlns:a16="http://schemas.microsoft.com/office/drawing/2014/main" id="{C84B39E5-E17F-4365-B9F3-F5D445D54DDD}"/>
              </a:ext>
            </a:extLst>
          </p:cNvPr>
          <p:cNvSpPr/>
          <p:nvPr/>
        </p:nvSpPr>
        <p:spPr>
          <a:xfrm>
            <a:off x="698365" y="5059695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3" name="Star: 5 Points 22">
            <a:extLst>
              <a:ext uri="{FF2B5EF4-FFF2-40B4-BE49-F238E27FC236}">
                <a16:creationId xmlns:a16="http://schemas.microsoft.com/office/drawing/2014/main" id="{8A491F12-1850-44BB-AF5B-286A11DE7AFE}"/>
              </a:ext>
            </a:extLst>
          </p:cNvPr>
          <p:cNvSpPr/>
          <p:nvPr/>
        </p:nvSpPr>
        <p:spPr>
          <a:xfrm>
            <a:off x="1093224" y="4598694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9A5A2D80-01B5-4E7F-94FC-A05215FD10D6}"/>
              </a:ext>
            </a:extLst>
          </p:cNvPr>
          <p:cNvSpPr/>
          <p:nvPr/>
        </p:nvSpPr>
        <p:spPr>
          <a:xfrm>
            <a:off x="1369989" y="4857011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1F56CE54-D0B2-4561-9209-0C61BD24FDBD}"/>
              </a:ext>
            </a:extLst>
          </p:cNvPr>
          <p:cNvSpPr/>
          <p:nvPr/>
        </p:nvSpPr>
        <p:spPr>
          <a:xfrm>
            <a:off x="771595" y="4731445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AC1080E0-A42E-48C2-86CE-A4BE1F5EF427}"/>
              </a:ext>
            </a:extLst>
          </p:cNvPr>
          <p:cNvSpPr/>
          <p:nvPr/>
        </p:nvSpPr>
        <p:spPr>
          <a:xfrm>
            <a:off x="1236219" y="5115328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7" name="Star: 5 Points 26">
            <a:extLst>
              <a:ext uri="{FF2B5EF4-FFF2-40B4-BE49-F238E27FC236}">
                <a16:creationId xmlns:a16="http://schemas.microsoft.com/office/drawing/2014/main" id="{BC62341C-5E24-4852-BAD5-34D64E6B3DD2}"/>
              </a:ext>
            </a:extLst>
          </p:cNvPr>
          <p:cNvSpPr/>
          <p:nvPr/>
        </p:nvSpPr>
        <p:spPr>
          <a:xfrm>
            <a:off x="960537" y="4882057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Star: 5 Points 27">
            <a:extLst>
              <a:ext uri="{FF2B5EF4-FFF2-40B4-BE49-F238E27FC236}">
                <a16:creationId xmlns:a16="http://schemas.microsoft.com/office/drawing/2014/main" id="{72C1658B-224B-410D-BF57-1FE56D3DEAC2}"/>
              </a:ext>
            </a:extLst>
          </p:cNvPr>
          <p:cNvSpPr/>
          <p:nvPr/>
        </p:nvSpPr>
        <p:spPr>
          <a:xfrm>
            <a:off x="1000175" y="5199181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Star: 5 Points 28">
            <a:extLst>
              <a:ext uri="{FF2B5EF4-FFF2-40B4-BE49-F238E27FC236}">
                <a16:creationId xmlns:a16="http://schemas.microsoft.com/office/drawing/2014/main" id="{3F55C91E-48CB-43C2-9166-060A2A8408A5}"/>
              </a:ext>
            </a:extLst>
          </p:cNvPr>
          <p:cNvSpPr/>
          <p:nvPr/>
        </p:nvSpPr>
        <p:spPr>
          <a:xfrm>
            <a:off x="1368906" y="4598694"/>
            <a:ext cx="183788" cy="15205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6BC5824-18EB-482B-B478-81737003FB0D}"/>
              </a:ext>
            </a:extLst>
          </p:cNvPr>
          <p:cNvSpPr/>
          <p:nvPr/>
        </p:nvSpPr>
        <p:spPr>
          <a:xfrm>
            <a:off x="557484" y="4489245"/>
            <a:ext cx="1333849" cy="96473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290BD8-E990-4D5C-AD7B-7AA35B072AA8}"/>
              </a:ext>
            </a:extLst>
          </p:cNvPr>
          <p:cNvSpPr txBox="1"/>
          <p:nvPr/>
        </p:nvSpPr>
        <p:spPr>
          <a:xfrm>
            <a:off x="2417376" y="3687755"/>
            <a:ext cx="64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</a:t>
            </a:r>
            <a:endParaRPr lang="LID4096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838B75B-637B-41A8-A4B7-8288EF7B5ECB}"/>
              </a:ext>
            </a:extLst>
          </p:cNvPr>
          <p:cNvSpPr txBox="1"/>
          <p:nvPr/>
        </p:nvSpPr>
        <p:spPr>
          <a:xfrm>
            <a:off x="771595" y="4134303"/>
            <a:ext cx="73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dog</a:t>
            </a:r>
            <a:endParaRPr lang="LID4096" dirty="0"/>
          </a:p>
        </p:txBody>
      </p:sp>
      <p:pic>
        <p:nvPicPr>
          <p:cNvPr id="34" name="Picture 33" descr="A picture containing dog&#10;&#10;Description automatically generated">
            <a:extLst>
              <a:ext uri="{FF2B5EF4-FFF2-40B4-BE49-F238E27FC236}">
                <a16:creationId xmlns:a16="http://schemas.microsoft.com/office/drawing/2014/main" id="{3A5688CA-333F-4F20-A164-FDAF7D018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734" y="1673522"/>
            <a:ext cx="2697197" cy="149258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F0D7F9-D414-483A-B6B5-8AEEE8256769}"/>
              </a:ext>
            </a:extLst>
          </p:cNvPr>
          <p:cNvSpPr txBox="1"/>
          <p:nvPr/>
        </p:nvSpPr>
        <p:spPr>
          <a:xfrm>
            <a:off x="8854338" y="5211746"/>
            <a:ext cx="82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Label</a:t>
            </a:r>
            <a:endParaRPr lang="LID4096" dirty="0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51F6242-2A0D-42C1-99C7-89118F8DAE7C}"/>
              </a:ext>
            </a:extLst>
          </p:cNvPr>
          <p:cNvSpPr/>
          <p:nvPr/>
        </p:nvSpPr>
        <p:spPr>
          <a:xfrm>
            <a:off x="8482626" y="5373367"/>
            <a:ext cx="371711" cy="1397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8" name="Thought Bubble: Cloud 37">
            <a:extLst>
              <a:ext uri="{FF2B5EF4-FFF2-40B4-BE49-F238E27FC236}">
                <a16:creationId xmlns:a16="http://schemas.microsoft.com/office/drawing/2014/main" id="{A928F786-FBE5-49BC-972D-040DBB79D136}"/>
              </a:ext>
            </a:extLst>
          </p:cNvPr>
          <p:cNvSpPr/>
          <p:nvPr/>
        </p:nvSpPr>
        <p:spPr>
          <a:xfrm>
            <a:off x="7816646" y="1342899"/>
            <a:ext cx="3942342" cy="246278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C7C1839-BDCD-4668-8AEF-285B567C94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6851" y="2057143"/>
            <a:ext cx="3721932" cy="95083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4B40D67-CBF9-4DFB-8F58-AA9728ED596E}"/>
              </a:ext>
            </a:extLst>
          </p:cNvPr>
          <p:cNvCxnSpPr>
            <a:cxnSpLocks/>
          </p:cNvCxnSpPr>
          <p:nvPr/>
        </p:nvCxnSpPr>
        <p:spPr>
          <a:xfrm>
            <a:off x="4456775" y="2927758"/>
            <a:ext cx="484342" cy="736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B31746-0E8F-4FDD-A210-28C71B17401C}"/>
              </a:ext>
            </a:extLst>
          </p:cNvPr>
          <p:cNvCxnSpPr/>
          <p:nvPr/>
        </p:nvCxnSpPr>
        <p:spPr>
          <a:xfrm>
            <a:off x="1420007" y="2818701"/>
            <a:ext cx="3344249" cy="98698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3C3D703-678D-4622-8C5E-71025B3598B1}"/>
              </a:ext>
            </a:extLst>
          </p:cNvPr>
          <p:cNvCxnSpPr>
            <a:stCxn id="19" idx="6"/>
          </p:cNvCxnSpPr>
          <p:nvPr/>
        </p:nvCxnSpPr>
        <p:spPr>
          <a:xfrm flipV="1">
            <a:off x="3405930" y="4431961"/>
            <a:ext cx="1358326" cy="80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E439A47-0229-4011-A03B-35C050AF6ABF}"/>
              </a:ext>
            </a:extLst>
          </p:cNvPr>
          <p:cNvCxnSpPr>
            <a:stCxn id="30" idx="6"/>
          </p:cNvCxnSpPr>
          <p:nvPr/>
        </p:nvCxnSpPr>
        <p:spPr>
          <a:xfrm flipV="1">
            <a:off x="1891333" y="4489245"/>
            <a:ext cx="2872923" cy="48236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68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/>
      <p:bldP spid="32" grpId="0"/>
      <p:bldP spid="35" grpId="0"/>
      <p:bldP spid="36" grpId="0" animBg="1"/>
      <p:bldP spid="3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{302DC86F-339D-40CE-9C84-39CF418815C1}tf56219246_win32</Template>
  <TotalTime>128</TotalTime>
  <Words>201</Words>
  <Application>Microsoft Office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Avenir Next LT Pro</vt:lpstr>
      <vt:lpstr>Avenir Next LT Pro Light</vt:lpstr>
      <vt:lpstr>Cambria Math</vt:lpstr>
      <vt:lpstr>Garamond</vt:lpstr>
      <vt:lpstr>SavonVTI</vt:lpstr>
      <vt:lpstr>SCAN: Learning to Classify Images without Labels</vt:lpstr>
      <vt:lpstr>Image Processing Goals</vt:lpstr>
      <vt:lpstr>Neural Networks</vt:lpstr>
      <vt:lpstr>Problems</vt:lpstr>
      <vt:lpstr>1) ConvNets</vt:lpstr>
      <vt:lpstr>2, 3) SCAN Algorithm</vt:lpstr>
      <vt:lpstr>SCAN: Main Idea</vt:lpstr>
      <vt:lpstr>SCAN: Example</vt:lpstr>
      <vt:lpstr>SCAN: Example (cont.)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SCAN: Learning to Classify Images without Labels</dc:title>
  <dc:creator>מיכאל סידורוב</dc:creator>
  <cp:lastModifiedBy>מיכאל סידורוב</cp:lastModifiedBy>
  <cp:revision>1</cp:revision>
  <dcterms:created xsi:type="dcterms:W3CDTF">2021-10-25T06:50:18Z</dcterms:created>
  <dcterms:modified xsi:type="dcterms:W3CDTF">2021-10-25T08:59:01Z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